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5143500" cx="9144000"/>
  <p:notesSz cx="6858000" cy="9144000"/>
  <p:embeddedFontLst>
    <p:embeddedFont>
      <p:font typeface="Roboto"/>
      <p:regular r:id="rId20"/>
      <p:bold r:id="rId21"/>
      <p:italic r:id="rId22"/>
      <p:boldItalic r:id="rId23"/>
    </p:embeddedFont>
    <p:embeddedFont>
      <p:font typeface="Caveat"/>
      <p:regular r:id="rId24"/>
      <p:bold r:id="rId25"/>
    </p:embeddedFont>
    <p:embeddedFont>
      <p:font typeface="Montserrat"/>
      <p:regular r:id="rId26"/>
      <p:bold r:id="rId27"/>
      <p:italic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regular.fntdata"/><Relationship Id="rId22" Type="http://schemas.openxmlformats.org/officeDocument/2006/relationships/font" Target="fonts/Roboto-italic.fntdata"/><Relationship Id="rId21" Type="http://schemas.openxmlformats.org/officeDocument/2006/relationships/font" Target="fonts/Roboto-bold.fntdata"/><Relationship Id="rId24" Type="http://schemas.openxmlformats.org/officeDocument/2006/relationships/font" Target="fonts/Caveat-regular.fntdata"/><Relationship Id="rId23" Type="http://schemas.openxmlformats.org/officeDocument/2006/relationships/font" Target="fonts/Roboto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ontserrat-regular.fntdata"/><Relationship Id="rId25" Type="http://schemas.openxmlformats.org/officeDocument/2006/relationships/font" Target="fonts/Caveat-bold.fntdata"/><Relationship Id="rId28" Type="http://schemas.openxmlformats.org/officeDocument/2006/relationships/font" Target="fonts/Montserrat-italic.fntdata"/><Relationship Id="rId27" Type="http://schemas.openxmlformats.org/officeDocument/2006/relationships/font" Target="fonts/Montserrat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ontserrat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bca1fb62d8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2bca1fb62d8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bca1fb62d8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2bca1fb62d8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bca1fb62d8_1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bca1fb62d8_1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bca1fb62d8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2bca1fb62d8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bca1fb62d8_1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2bca1fb62d8_1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bca1fb62d8_1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2bca1fb62d8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2bca0a9c380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2bca0a9c380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2bca0a9c380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2bca0a9c380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bca0a9c380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2bca0a9c380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bca0a9c380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bca0a9c380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bca0a9c380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2bca0a9c380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bca0a9c380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2bca0a9c380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bca1fb62d8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2bca1fb62d8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0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0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Google Shape;56;p1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www.graphicstyle.fr/communication/signification-des-couleurs/" TargetMode="External"/><Relationship Id="rId4" Type="http://schemas.openxmlformats.org/officeDocument/2006/relationships/hyperlink" Target="https://www.hp.com/us-en/printers/3d-printers.html" TargetMode="External"/><Relationship Id="rId5" Type="http://schemas.openxmlformats.org/officeDocument/2006/relationships/hyperlink" Target="https://leclaireur.fnac.com/article/cp59649-lhistoire-de-hp-un-acteur-historique-de-linformatique/#:~:text=Hewlett%20Packard%20n%C3%A9e%20en%201939,de%20l'universit%C3%A9%20de%20Stanford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jpg"/><Relationship Id="rId4" Type="http://schemas.openxmlformats.org/officeDocument/2006/relationships/hyperlink" Target="https://www8.hp.com/fr/fr/home.html" TargetMode="External"/><Relationship Id="rId5" Type="http://schemas.openxmlformats.org/officeDocument/2006/relationships/hyperlink" Target="https://www8.hp.com/fr/fr/home.html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designbro.com/blog/industry-thoughts/top-ten-famous-logos/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/>
          <p:nvPr>
            <p:ph type="ctrTitle"/>
          </p:nvPr>
        </p:nvSpPr>
        <p:spPr>
          <a:xfrm>
            <a:off x="390525" y="148225"/>
            <a:ext cx="8222100" cy="5775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3020">
                <a:latin typeface="Caveat"/>
                <a:ea typeface="Caveat"/>
                <a:cs typeface="Caveat"/>
                <a:sym typeface="Caveat"/>
              </a:rPr>
              <a:t>            </a:t>
            </a:r>
            <a:r>
              <a:rPr lang="en-GB" sz="3020">
                <a:latin typeface="Caveat"/>
                <a:ea typeface="Caveat"/>
                <a:cs typeface="Caveat"/>
                <a:sym typeface="Caveat"/>
              </a:rPr>
              <a:t>Slide by  Amandine and Pietro  24/02/24</a:t>
            </a:r>
            <a:endParaRPr sz="3020"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68" name="Google Shape;68;p13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2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Hp website</a:t>
            </a:r>
            <a:endParaRPr/>
          </a:p>
        </p:txBody>
      </p:sp>
      <p:sp>
        <p:nvSpPr>
          <p:cNvPr id="128" name="Google Shape;128;p22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9" name="Google Shape;12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5300" y="1834150"/>
            <a:ext cx="9282726" cy="4703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Hp app mobile</a:t>
            </a:r>
            <a:endParaRPr/>
          </a:p>
        </p:txBody>
      </p:sp>
      <p:sp>
        <p:nvSpPr>
          <p:cNvPr id="135" name="Google Shape;135;p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6" name="Google Shape;13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61992" y="81525"/>
            <a:ext cx="2104616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2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3" name="Google Shape;14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67846"/>
            <a:ext cx="9143998" cy="42078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4125" y="240075"/>
            <a:ext cx="7042424" cy="4762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Sources</a:t>
            </a:r>
            <a:endParaRPr/>
          </a:p>
        </p:txBody>
      </p:sp>
      <p:sp>
        <p:nvSpPr>
          <p:cNvPr id="154" name="Google Shape;154;p26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40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https://www.graphicstyle.fr/communication/signification-des-couleurs/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4"/>
              </a:rPr>
              <a:t>https://www.hp.com/us-en/printers/3d-printers.html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Historie de HP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5"/>
              </a:rPr>
              <a:t>https://leclaireur.fnac.com/article/cp59649-lhistoire-de-hp-un-acteur-historique-de-linformatique/#:~:text=Hewlett%20Packard%20n%C3%A9e%20en%201939,de%20l'universit%C3%A9%20de%20Stanford</a:t>
            </a:r>
            <a:r>
              <a:rPr lang="en-GB"/>
              <a:t>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/>
          <p:nvPr>
            <p:ph type="ctrTitle"/>
          </p:nvPr>
        </p:nvSpPr>
        <p:spPr>
          <a:xfrm>
            <a:off x="788100" y="-52850"/>
            <a:ext cx="8303400" cy="109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Verdana"/>
                <a:ea typeface="Verdana"/>
                <a:cs typeface="Verdana"/>
                <a:sym typeface="Verdana"/>
              </a:rPr>
              <a:t>       </a:t>
            </a:r>
            <a:r>
              <a:rPr b="1" i="1" lang="en-GB" u="sng">
                <a:latin typeface="Verdana"/>
                <a:ea typeface="Verdana"/>
                <a:cs typeface="Verdana"/>
                <a:sym typeface="Verdana"/>
              </a:rPr>
              <a:t>HP</a:t>
            </a:r>
            <a:r>
              <a:rPr b="1" i="1" lang="en-GB" u="sng"/>
              <a:t>  company</a:t>
            </a:r>
            <a:endParaRPr b="1" i="1" u="sng"/>
          </a:p>
        </p:txBody>
      </p:sp>
      <p:sp>
        <p:nvSpPr>
          <p:cNvPr id="74" name="Google Shape;74;p14"/>
          <p:cNvSpPr txBox="1"/>
          <p:nvPr/>
        </p:nvSpPr>
        <p:spPr>
          <a:xfrm flipH="1">
            <a:off x="788100" y="3293751"/>
            <a:ext cx="75678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highlight>
                  <a:schemeClr val="lt1"/>
                </a:highlight>
                <a:uFill>
                  <a:noFill/>
                </a:uFill>
                <a:hlinkClick r:id="rId4"/>
              </a:rPr>
              <a:t> </a:t>
            </a:r>
            <a:r>
              <a:rPr lang="en-GB" sz="1100" u="sng">
                <a:solidFill>
                  <a:schemeClr val="hlink"/>
                </a:solidFill>
                <a:highlight>
                  <a:schemeClr val="lt1"/>
                </a:highlight>
                <a:hlinkClick r:id="rId5"/>
              </a:rPr>
              <a:t>Hewlett-Packard Company, officiellement abrégée en HP</a:t>
            </a:r>
            <a:r>
              <a:rPr lang="en-GB" sz="1100">
                <a:highlight>
                  <a:schemeClr val="lt1"/>
                </a:highlight>
              </a:rPr>
              <a:t>, est une entreprise américaine fondée en 1939. Cette société produisait à l’origine des composants électroniques et d’instrumentation. La marque HP a rapidement évoluée vers la fabrication de postes informatiques, d’imprimantes et de serveurs.</a:t>
            </a:r>
            <a:endParaRPr>
              <a:highlight>
                <a:schemeClr val="lt1"/>
              </a:highlight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/>
          <p:nvPr>
            <p:ph type="ctrTitle"/>
          </p:nvPr>
        </p:nvSpPr>
        <p:spPr>
          <a:xfrm>
            <a:off x="1407225" y="1819275"/>
            <a:ext cx="72054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800">
                <a:latin typeface="Arial"/>
                <a:ea typeface="Arial"/>
                <a:cs typeface="Arial"/>
                <a:sym typeface="Arial"/>
              </a:rPr>
              <a:t>HP slogan célebre:</a:t>
            </a:r>
            <a:endParaRPr sz="3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&lt;</a:t>
            </a:r>
            <a:r>
              <a:rPr i="1" lang="en-GB">
                <a:latin typeface="Arial"/>
                <a:ea typeface="Arial"/>
                <a:cs typeface="Arial"/>
                <a:sym typeface="Arial"/>
              </a:rPr>
              <a:t>&lt;’’ HP invent ’’ &gt;&gt;</a:t>
            </a:r>
            <a:r>
              <a:rPr lang="en-GB">
                <a:latin typeface="Arial"/>
                <a:ea typeface="Arial"/>
                <a:cs typeface="Arial"/>
                <a:sym typeface="Arial"/>
              </a:rPr>
              <a:t>  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15"/>
          <p:cNvSpPr txBox="1"/>
          <p:nvPr>
            <p:ph idx="1" type="subTitle"/>
          </p:nvPr>
        </p:nvSpPr>
        <p:spPr>
          <a:xfrm>
            <a:off x="169150" y="3536326"/>
            <a:ext cx="8222100" cy="8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62500" lnSpcReduction="1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50" u="sng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Fondateurs :</a:t>
            </a:r>
            <a:r>
              <a:rPr lang="en-GB" sz="135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William Hewlett, David Packard</a:t>
            </a:r>
            <a:endParaRPr sz="1350">
              <a:solidFill>
                <a:srgbClr val="21212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50" u="sng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Siège social :</a:t>
            </a:r>
            <a:r>
              <a:rPr lang="en-GB" sz="135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Palo Alto, USA</a:t>
            </a:r>
            <a:endParaRPr sz="1350">
              <a:solidFill>
                <a:srgbClr val="21212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50" u="sng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Produits principaux:</a:t>
            </a:r>
            <a:r>
              <a:rPr lang="en-GB" sz="135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Ordinateurs fixes, portables, moniteurs, imprimantes, calculatrices…</a:t>
            </a:r>
            <a:endParaRPr sz="1350">
              <a:solidFill>
                <a:srgbClr val="21212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21212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5"/>
          <p:cNvSpPr txBox="1"/>
          <p:nvPr/>
        </p:nvSpPr>
        <p:spPr>
          <a:xfrm>
            <a:off x="569825" y="514000"/>
            <a:ext cx="6477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logo</a:t>
            </a:r>
            <a:endParaRPr sz="2900"/>
          </a:p>
        </p:txBody>
      </p:sp>
      <p:sp>
        <p:nvSpPr>
          <p:cNvPr id="87" name="Google Shape;87;p16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8" name="Google Shape;8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663" y="1661925"/>
            <a:ext cx="8268575" cy="348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Pure description Logo</a:t>
            </a:r>
            <a:endParaRPr/>
          </a:p>
        </p:txBody>
      </p:sp>
      <p:sp>
        <p:nvSpPr>
          <p:cNvPr id="94" name="Google Shape;94;p17"/>
          <p:cNvSpPr txBox="1"/>
          <p:nvPr>
            <p:ph idx="1" type="body"/>
          </p:nvPr>
        </p:nvSpPr>
        <p:spPr>
          <a:xfrm>
            <a:off x="471900" y="2429250"/>
            <a:ext cx="8222100" cy="24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Forme: un cercle bleu claire 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Police: 2 lettres en miniscule et en italique, de couleur blanche.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8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Interpretation logo</a:t>
            </a:r>
            <a:endParaRPr/>
          </a:p>
        </p:txBody>
      </p:sp>
      <p:sp>
        <p:nvSpPr>
          <p:cNvPr id="100" name="Google Shape;100;p18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Un logo  minimaliste, lisible avec une vrai identité.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Les lettres hp font références au fondeurs Hewlett-Packard.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1" name="Google Shape;10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8499" y="2788925"/>
            <a:ext cx="1829625" cy="215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81936" y="2788933"/>
            <a:ext cx="1726951" cy="215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Hp description logo</a:t>
            </a:r>
            <a:endParaRPr/>
          </a:p>
        </p:txBody>
      </p:sp>
      <p:sp>
        <p:nvSpPr>
          <p:cNvPr id="108" name="Google Shape;108;p19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262626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In 2012, the HP logo adopted a softened palette, replacing the solid blue shade with a pastel sky-blue, which looked tender, friendlier, and more welcoming. Although the letters on the logo remained intact, they had a thinner look with a new background. </a:t>
            </a:r>
            <a:endParaRPr sz="1050">
              <a:solidFill>
                <a:srgbClr val="262626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80000"/>
              </a:lnSpc>
              <a:spcBef>
                <a:spcPts val="130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262626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The HP logo, like many </a:t>
            </a:r>
            <a:r>
              <a:rPr lang="en-GB" sz="1050" u="sng">
                <a:solidFill>
                  <a:srgbClr val="0C293F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iconic logos</a:t>
            </a:r>
            <a:r>
              <a:rPr lang="en-GB" sz="1050">
                <a:solidFill>
                  <a:srgbClr val="262626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in the world, has undergone numerous changes to capture the minds of the audience. Although this icon may be apparently simple, it’s cautiously designed to have a direct impact on the consumers. The tilted letters don’t just make the logo memorable, but also demonstrate their quick delivery and commitment to innovation.</a:t>
            </a:r>
            <a:endParaRPr sz="1050">
              <a:solidFill>
                <a:srgbClr val="262626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80000"/>
              </a:lnSpc>
              <a:spcBef>
                <a:spcPts val="130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262626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What’s more, HP’s decision to have the letters extend outside the circular background is a purposeful choice. By doing this, HP has showcased its ability to think outside of the box and reinvent things, which is a key identifier in the tech world. Of all things that made the HP logo memorable, the most important one is its simplicity. Clean yet remarkably attractive!</a:t>
            </a:r>
            <a:endParaRPr sz="1050">
              <a:solidFill>
                <a:srgbClr val="262626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3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…. L’ evolution du logo……depuis le 1939</a:t>
            </a:r>
            <a:endParaRPr/>
          </a:p>
        </p:txBody>
      </p:sp>
      <p:sp>
        <p:nvSpPr>
          <p:cNvPr id="114" name="Google Shape;114;p20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5" name="Google Shape;11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8700" y="1730850"/>
            <a:ext cx="8585300" cy="341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William Hewlett  and David Packard</a:t>
            </a:r>
            <a:endParaRPr/>
          </a:p>
        </p:txBody>
      </p:sp>
      <p:sp>
        <p:nvSpPr>
          <p:cNvPr id="121" name="Google Shape;121;p2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2" name="Google Shape;12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8125" y="1506425"/>
            <a:ext cx="7967775" cy="3637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1A237E"/>
      </a:accent5>
      <a:accent6>
        <a:srgbClr val="F4B400"/>
      </a:accent6>
      <a:hlink>
        <a:srgbClr val="1A237E"/>
      </a:hlink>
      <a:folHlink>
        <a:srgbClr val="1A237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